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7" r:id="rId3"/>
    <p:sldId id="269" r:id="rId4"/>
    <p:sldId id="270" r:id="rId5"/>
    <p:sldId id="271" r:id="rId6"/>
    <p:sldId id="272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59" r:id="rId15"/>
    <p:sldId id="268" r:id="rId16"/>
    <p:sldId id="265" r:id="rId17"/>
    <p:sldId id="264" r:id="rId18"/>
    <p:sldId id="266" r:id="rId19"/>
    <p:sldId id="262" r:id="rId20"/>
    <p:sldId id="260" r:id="rId21"/>
    <p:sldId id="263" r:id="rId22"/>
    <p:sldId id="261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57" d="100"/>
          <a:sy n="57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ct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 userDrawn="1"/>
        </p:nvGrpSpPr>
        <p:grpSpPr>
          <a:xfrm>
            <a:off x="0" y="4552044"/>
            <a:ext cx="9151907" cy="2305956"/>
            <a:chOff x="0" y="4552044"/>
            <a:chExt cx="9151907" cy="2305956"/>
          </a:xfrm>
        </p:grpSpPr>
        <p:pic>
          <p:nvPicPr>
            <p:cNvPr id="11" name="Picture 10" descr="Juran_w-_Body.psd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552044"/>
              <a:ext cx="4210877" cy="2305956"/>
            </a:xfrm>
            <a:prstGeom prst="rect">
              <a:avLst/>
            </a:prstGeom>
          </p:spPr>
        </p:pic>
        <p:pic>
          <p:nvPicPr>
            <p:cNvPr id="12" name="Picture 11" descr="Beer_Bottles.psd"/>
            <p:cNvPicPr>
              <a:picLocks noChangeAspect="1"/>
            </p:cNvPicPr>
            <p:nvPr/>
          </p:nvPicPr>
          <p:blipFill>
            <a:blip r:embed="rId5"/>
            <a:srcRect l="17866"/>
            <a:stretch>
              <a:fillRect/>
            </a:stretch>
          </p:blipFill>
          <p:spPr>
            <a:xfrm>
              <a:off x="1993929" y="5682280"/>
              <a:ext cx="1810063" cy="1175720"/>
            </a:xfrm>
            <a:prstGeom prst="rect">
              <a:avLst/>
            </a:prstGeom>
          </p:spPr>
        </p:pic>
        <p:pic>
          <p:nvPicPr>
            <p:cNvPr id="13" name="Picture 12" descr="Beer_Bottles.psd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7600" y="5669579"/>
              <a:ext cx="2203792" cy="1175720"/>
            </a:xfrm>
            <a:prstGeom prst="rect">
              <a:avLst/>
            </a:prstGeom>
          </p:spPr>
        </p:pic>
        <p:pic>
          <p:nvPicPr>
            <p:cNvPr id="14" name="Picture 13" descr="Beer_Bottles.psd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800" y="5669579"/>
              <a:ext cx="2203792" cy="1175720"/>
            </a:xfrm>
            <a:prstGeom prst="rect">
              <a:avLst/>
            </a:prstGeom>
          </p:spPr>
        </p:pic>
        <p:pic>
          <p:nvPicPr>
            <p:cNvPr id="15" name="Picture 14" descr="Beer_Bottles.psd"/>
            <p:cNvPicPr>
              <a:picLocks noChangeAspect="1"/>
            </p:cNvPicPr>
            <p:nvPr/>
          </p:nvPicPr>
          <p:blipFill>
            <a:blip r:embed="rId5"/>
            <a:srcRect r="33945"/>
            <a:stretch>
              <a:fillRect/>
            </a:stretch>
          </p:blipFill>
          <p:spPr>
            <a:xfrm>
              <a:off x="7696200" y="5669579"/>
              <a:ext cx="1455707" cy="1175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4552044"/>
            <a:ext cx="9151907" cy="2305956"/>
            <a:chOff x="0" y="4552044"/>
            <a:chExt cx="9151907" cy="2305956"/>
          </a:xfrm>
        </p:grpSpPr>
        <p:pic>
          <p:nvPicPr>
            <p:cNvPr id="7" name="Picture 6" descr="Juran_w-_Body.psd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552044"/>
              <a:ext cx="4210877" cy="2305956"/>
            </a:xfrm>
            <a:prstGeom prst="rect">
              <a:avLst/>
            </a:prstGeom>
          </p:spPr>
        </p:pic>
        <p:pic>
          <p:nvPicPr>
            <p:cNvPr id="8" name="Picture 7" descr="Beer_Bottles.psd"/>
            <p:cNvPicPr>
              <a:picLocks noChangeAspect="1"/>
            </p:cNvPicPr>
            <p:nvPr/>
          </p:nvPicPr>
          <p:blipFill>
            <a:blip r:embed="rId4"/>
            <a:srcRect l="17866"/>
            <a:stretch>
              <a:fillRect/>
            </a:stretch>
          </p:blipFill>
          <p:spPr>
            <a:xfrm>
              <a:off x="1993929" y="5682280"/>
              <a:ext cx="1810063" cy="1175720"/>
            </a:xfrm>
            <a:prstGeom prst="rect">
              <a:avLst/>
            </a:prstGeom>
          </p:spPr>
        </p:pic>
        <p:pic>
          <p:nvPicPr>
            <p:cNvPr id="9" name="Picture 8" descr="Beer_Bottles.psd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7600" y="5669579"/>
              <a:ext cx="2203792" cy="1175720"/>
            </a:xfrm>
            <a:prstGeom prst="rect">
              <a:avLst/>
            </a:prstGeom>
          </p:spPr>
        </p:pic>
        <p:pic>
          <p:nvPicPr>
            <p:cNvPr id="10" name="Picture 9" descr="Beer_Bottles.psd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38800" y="5669579"/>
              <a:ext cx="2203792" cy="1175720"/>
            </a:xfrm>
            <a:prstGeom prst="rect">
              <a:avLst/>
            </a:prstGeom>
          </p:spPr>
        </p:pic>
        <p:pic>
          <p:nvPicPr>
            <p:cNvPr id="11" name="Picture 10" descr="Beer_Bottles.psd"/>
            <p:cNvPicPr>
              <a:picLocks noChangeAspect="1"/>
            </p:cNvPicPr>
            <p:nvPr/>
          </p:nvPicPr>
          <p:blipFill>
            <a:blip r:embed="rId4"/>
            <a:srcRect r="33945"/>
            <a:stretch>
              <a:fillRect/>
            </a:stretch>
          </p:blipFill>
          <p:spPr>
            <a:xfrm>
              <a:off x="7696200" y="5669579"/>
              <a:ext cx="1455707" cy="1175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0" y="4552044"/>
            <a:ext cx="9151907" cy="2305956"/>
            <a:chOff x="0" y="4552044"/>
            <a:chExt cx="9151907" cy="2305956"/>
          </a:xfrm>
        </p:grpSpPr>
        <p:pic>
          <p:nvPicPr>
            <p:cNvPr id="12" name="Picture 11" descr="Juran_w-_Body.psd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552044"/>
              <a:ext cx="4210877" cy="2305956"/>
            </a:xfrm>
            <a:prstGeom prst="rect">
              <a:avLst/>
            </a:prstGeom>
          </p:spPr>
        </p:pic>
        <p:pic>
          <p:nvPicPr>
            <p:cNvPr id="13" name="Picture 12" descr="Beer_Bottles.psd"/>
            <p:cNvPicPr>
              <a:picLocks noChangeAspect="1"/>
            </p:cNvPicPr>
            <p:nvPr/>
          </p:nvPicPr>
          <p:blipFill>
            <a:blip r:embed="rId5"/>
            <a:srcRect l="17866"/>
            <a:stretch>
              <a:fillRect/>
            </a:stretch>
          </p:blipFill>
          <p:spPr>
            <a:xfrm>
              <a:off x="1993929" y="5682280"/>
              <a:ext cx="1810063" cy="1175720"/>
            </a:xfrm>
            <a:prstGeom prst="rect">
              <a:avLst/>
            </a:prstGeom>
          </p:spPr>
        </p:pic>
        <p:pic>
          <p:nvPicPr>
            <p:cNvPr id="14" name="Picture 13" descr="Beer_Bottles.psd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7600" y="5669579"/>
              <a:ext cx="2203792" cy="1175720"/>
            </a:xfrm>
            <a:prstGeom prst="rect">
              <a:avLst/>
            </a:prstGeom>
          </p:spPr>
        </p:pic>
        <p:pic>
          <p:nvPicPr>
            <p:cNvPr id="15" name="Picture 14" descr="Beer_Bottles.psd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800" y="5669579"/>
              <a:ext cx="2203792" cy="1175720"/>
            </a:xfrm>
            <a:prstGeom prst="rect">
              <a:avLst/>
            </a:prstGeom>
          </p:spPr>
        </p:pic>
        <p:pic>
          <p:nvPicPr>
            <p:cNvPr id="16" name="Picture 15" descr="Beer_Bottles.psd"/>
            <p:cNvPicPr>
              <a:picLocks noChangeAspect="1"/>
            </p:cNvPicPr>
            <p:nvPr/>
          </p:nvPicPr>
          <p:blipFill>
            <a:blip r:embed="rId5"/>
            <a:srcRect r="33945"/>
            <a:stretch>
              <a:fillRect/>
            </a:stretch>
          </p:blipFill>
          <p:spPr>
            <a:xfrm>
              <a:off x="7696200" y="5669579"/>
              <a:ext cx="1455707" cy="1175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AF2F0364-8CC5-514F-9BA7-3AA81299D76F}" type="datetimeFigureOut">
              <a:rPr lang="en-US" smtClean="0"/>
              <a:pPr/>
              <a:t>12/17/2009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CD7C35B4-9FEF-C448-9131-C1A4A8C1D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12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12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12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12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Juran</a:t>
            </a:r>
            <a:r>
              <a:rPr lang="en-US" dirty="0" smtClean="0"/>
              <a:t> Beer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Optimization, Distribution &amp; Revelry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4552044"/>
            <a:ext cx="9151907" cy="2305956"/>
            <a:chOff x="0" y="4552044"/>
            <a:chExt cx="9151907" cy="2305956"/>
          </a:xfrm>
        </p:grpSpPr>
        <p:pic>
          <p:nvPicPr>
            <p:cNvPr id="8" name="Picture 7" descr="Juran_w-_Body.psd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552044"/>
              <a:ext cx="4210877" cy="2305956"/>
            </a:xfrm>
            <a:prstGeom prst="rect">
              <a:avLst/>
            </a:prstGeom>
          </p:spPr>
        </p:pic>
        <p:pic>
          <p:nvPicPr>
            <p:cNvPr id="9" name="Picture 8" descr="Beer_Bottles.psd"/>
            <p:cNvPicPr>
              <a:picLocks noChangeAspect="1"/>
            </p:cNvPicPr>
            <p:nvPr/>
          </p:nvPicPr>
          <p:blipFill>
            <a:blip r:embed="rId3"/>
            <a:srcRect l="17866"/>
            <a:stretch>
              <a:fillRect/>
            </a:stretch>
          </p:blipFill>
          <p:spPr>
            <a:xfrm>
              <a:off x="1993929" y="5682280"/>
              <a:ext cx="1810063" cy="1175720"/>
            </a:xfrm>
            <a:prstGeom prst="rect">
              <a:avLst/>
            </a:prstGeom>
          </p:spPr>
        </p:pic>
        <p:pic>
          <p:nvPicPr>
            <p:cNvPr id="11" name="Picture 10" descr="Beer_Bottles.psd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7600" y="5669579"/>
              <a:ext cx="2203792" cy="1175720"/>
            </a:xfrm>
            <a:prstGeom prst="rect">
              <a:avLst/>
            </a:prstGeom>
          </p:spPr>
        </p:pic>
        <p:pic>
          <p:nvPicPr>
            <p:cNvPr id="12" name="Picture 11" descr="Beer_Bottles.psd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8800" y="5669579"/>
              <a:ext cx="2203792" cy="1175720"/>
            </a:xfrm>
            <a:prstGeom prst="rect">
              <a:avLst/>
            </a:prstGeom>
          </p:spPr>
        </p:pic>
        <p:pic>
          <p:nvPicPr>
            <p:cNvPr id="16" name="Picture 15" descr="Beer_Bottles.psd"/>
            <p:cNvPicPr>
              <a:picLocks noChangeAspect="1"/>
            </p:cNvPicPr>
            <p:nvPr/>
          </p:nvPicPr>
          <p:blipFill>
            <a:blip r:embed="rId3"/>
            <a:srcRect r="33945"/>
            <a:stretch>
              <a:fillRect/>
            </a:stretch>
          </p:blipFill>
          <p:spPr>
            <a:xfrm>
              <a:off x="7696200" y="5669579"/>
              <a:ext cx="1455707" cy="117572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Demand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557277"/>
            <a:ext cx="7583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1828800"/>
          <a:ext cx="57912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872836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Winter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Fall &amp; Spring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Summer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05691">
                <a:tc>
                  <a:txBody>
                    <a:bodyPr/>
                    <a:lstStyle/>
                    <a:p>
                      <a:r>
                        <a:rPr lang="en-US" dirty="0" smtClean="0"/>
                        <a:t>Dark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</a:tr>
              <a:tr h="505691"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505691">
                <a:tc>
                  <a:txBody>
                    <a:bodyPr/>
                    <a:lstStyle/>
                    <a:p>
                      <a:r>
                        <a:rPr lang="en-US" dirty="0" smtClean="0"/>
                        <a:t>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50569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Juran’s</a:t>
            </a:r>
            <a:r>
              <a:rPr lang="en-US" dirty="0" smtClean="0"/>
              <a:t> </a:t>
            </a:r>
            <a:r>
              <a:rPr lang="en-US" smtClean="0"/>
              <a:t>Beer Money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557277"/>
            <a:ext cx="7583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95600" y="1991360"/>
          <a:ext cx="35814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/>
                <a:gridCol w="1790700"/>
              </a:tblGrid>
              <a:tr h="640080">
                <a:tc>
                  <a:txBody>
                    <a:bodyPr/>
                    <a:lstStyle/>
                    <a:p>
                      <a:r>
                        <a:rPr lang="en-US" dirty="0" smtClean="0"/>
                        <a:t>Season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Profit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$2848.50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Fall</a:t>
                      </a:r>
                      <a:r>
                        <a:rPr lang="en-US" baseline="0" dirty="0" smtClean="0"/>
                        <a:t> &amp; Spring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$5557.00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$1,707.25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$10,112.75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10 Football Report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2387600"/>
            <a:ext cx="6680200" cy="20828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447800" y="3627120"/>
            <a:ext cx="6400800" cy="1828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y 5"/>
          <p:cNvSpPr/>
          <p:nvPr/>
        </p:nvSpPr>
        <p:spPr>
          <a:xfrm>
            <a:off x="1308100" y="-76200"/>
            <a:ext cx="2197100" cy="813080"/>
          </a:xfrm>
          <a:prstGeom prst="mathMultiply">
            <a:avLst/>
          </a:prstGeom>
          <a:solidFill>
            <a:srgbClr val="660066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9519257">
            <a:off x="1479479" y="27651"/>
            <a:ext cx="1963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BIG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10 Football Report</a:t>
            </a:r>
            <a:endParaRPr lang="en-US" dirty="0"/>
          </a:p>
        </p:txBody>
      </p:sp>
      <p:sp>
        <p:nvSpPr>
          <p:cNvPr id="6" name="Multiply 5"/>
          <p:cNvSpPr/>
          <p:nvPr/>
        </p:nvSpPr>
        <p:spPr>
          <a:xfrm>
            <a:off x="1295400" y="-51080"/>
            <a:ext cx="2197100" cy="813080"/>
          </a:xfrm>
          <a:prstGeom prst="mathMultiply">
            <a:avLst/>
          </a:prstGeom>
          <a:solidFill>
            <a:srgbClr val="660066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9519257">
            <a:off x="1357384" y="55752"/>
            <a:ext cx="1963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BIG</a:t>
            </a:r>
            <a:endParaRPr lang="en-US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4650"/>
            <a:ext cx="1175197" cy="2317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644650"/>
            <a:ext cx="4792108" cy="2313432"/>
          </a:xfrm>
          <a:prstGeom prst="rect">
            <a:avLst/>
          </a:prstGeom>
        </p:spPr>
      </p:pic>
      <p:sp>
        <p:nvSpPr>
          <p:cNvPr id="13" name="Oval Callout 12"/>
          <p:cNvSpPr/>
          <p:nvPr/>
        </p:nvSpPr>
        <p:spPr>
          <a:xfrm>
            <a:off x="2107842" y="4268514"/>
            <a:ext cx="6807558" cy="1446486"/>
          </a:xfrm>
          <a:prstGeom prst="wedgeEllipseCallout">
            <a:avLst>
              <a:gd name="adj1" fmla="val -50671"/>
              <a:gd name="adj2" fmla="val 495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was very wrong to claim that Northwestern was a bad football team.  I apologize to Brian Herr, the great city of Evanston and the entire Northwestern Football Team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0" y="1644650"/>
            <a:ext cx="1043267" cy="1333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15200" y="31314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$2.25 Million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3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Variables: Binary decision from arrival bar to departure bar</a:t>
            </a:r>
          </a:p>
          <a:p>
            <a:r>
              <a:rPr lang="en-US" dirty="0" smtClean="0"/>
              <a:t>Objective: Minimize the total distance traveled</a:t>
            </a:r>
          </a:p>
          <a:p>
            <a:r>
              <a:rPr lang="en-US" dirty="0" smtClean="0"/>
              <a:t>Constraints: Each bar must be the “arrival” bar exactly one time and the “departure” bar exactly one time 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r>
              <a:rPr lang="en-US" sz="2500" dirty="0" smtClean="0"/>
              <a:t>FORMULATION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744" y="71438"/>
            <a:ext cx="8164512" cy="473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Arrow Connector 17"/>
          <p:cNvCxnSpPr/>
          <p:nvPr/>
        </p:nvCxnSpPr>
        <p:spPr>
          <a:xfrm rot="10800000" flipV="1">
            <a:off x="2362200" y="457196"/>
            <a:ext cx="152400" cy="76202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7162800" y="685798"/>
            <a:ext cx="1143000" cy="228602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6934200" y="2438400"/>
            <a:ext cx="304800" cy="2286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3681" y="1066800"/>
            <a:ext cx="5976639" cy="336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50800"/>
            <a:ext cx="8115300" cy="467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30350"/>
            <a:ext cx="1111175" cy="46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176932"/>
            <a:ext cx="1022350" cy="41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3929915"/>
            <a:ext cx="1054100" cy="565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350" y="2756248"/>
            <a:ext cx="1022350" cy="351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3200400"/>
            <a:ext cx="552450" cy="563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1125" y="3733800"/>
            <a:ext cx="625475" cy="59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2700" y="2286000"/>
            <a:ext cx="673100" cy="4702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1295400"/>
            <a:ext cx="117475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3276600"/>
            <a:ext cx="564004" cy="435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9700" y="1882140"/>
            <a:ext cx="673100" cy="403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50800"/>
            <a:ext cx="8115300" cy="467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30350"/>
            <a:ext cx="1111175" cy="46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176932"/>
            <a:ext cx="1022350" cy="41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3929915"/>
            <a:ext cx="1054100" cy="565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350" y="2756248"/>
            <a:ext cx="1022350" cy="351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3200400"/>
            <a:ext cx="552450" cy="563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1125" y="3733800"/>
            <a:ext cx="625475" cy="59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2700" y="2286000"/>
            <a:ext cx="673100" cy="4702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1295400"/>
            <a:ext cx="117475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3276600"/>
            <a:ext cx="564004" cy="435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9700" y="1882140"/>
            <a:ext cx="673100" cy="403860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stCxn id="10" idx="0"/>
          </p:cNvCxnSpPr>
          <p:nvPr/>
        </p:nvCxnSpPr>
        <p:spPr>
          <a:xfrm rot="5400000" flipH="1" flipV="1">
            <a:off x="2006601" y="1612901"/>
            <a:ext cx="285749" cy="106045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1" idx="2"/>
          </p:cNvCxnSpPr>
          <p:nvPr/>
        </p:nvCxnSpPr>
        <p:spPr>
          <a:xfrm rot="10800000">
            <a:off x="1196976" y="1714501"/>
            <a:ext cx="1482725" cy="285753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2"/>
            <a:endCxn id="10" idx="0"/>
          </p:cNvCxnSpPr>
          <p:nvPr/>
        </p:nvCxnSpPr>
        <p:spPr>
          <a:xfrm rot="16200000" flipH="1">
            <a:off x="1122362" y="1789112"/>
            <a:ext cx="571500" cy="42227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2"/>
            <a:endCxn id="12" idx="3"/>
          </p:cNvCxnSpPr>
          <p:nvPr/>
        </p:nvCxnSpPr>
        <p:spPr>
          <a:xfrm rot="5400000">
            <a:off x="5299205" y="1760849"/>
            <a:ext cx="1493982" cy="1972784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3"/>
            <a:endCxn id="5" idx="0"/>
          </p:cNvCxnSpPr>
          <p:nvPr/>
        </p:nvCxnSpPr>
        <p:spPr>
          <a:xfrm>
            <a:off x="5059804" y="3494232"/>
            <a:ext cx="1623571" cy="68270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" idx="0"/>
            <a:endCxn id="4" idx="2"/>
          </p:cNvCxnSpPr>
          <p:nvPr/>
        </p:nvCxnSpPr>
        <p:spPr>
          <a:xfrm rot="5400000" flipH="1" flipV="1">
            <a:off x="5769640" y="2913985"/>
            <a:ext cx="2176682" cy="349213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7" idx="2"/>
            <a:endCxn id="8" idx="1"/>
          </p:cNvCxnSpPr>
          <p:nvPr/>
        </p:nvCxnSpPr>
        <p:spPr>
          <a:xfrm rot="16200000" flipH="1">
            <a:off x="655451" y="3223342"/>
            <a:ext cx="375022" cy="142875"/>
          </a:xfrm>
          <a:prstGeom prst="straightConnector1">
            <a:avLst/>
          </a:prstGeom>
          <a:ln w="38100">
            <a:solidFill>
              <a:schemeClr val="bg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/>
          <p:cNvCxnSpPr>
            <a:stCxn id="9" idx="0"/>
            <a:endCxn id="6" idx="0"/>
          </p:cNvCxnSpPr>
          <p:nvPr/>
        </p:nvCxnSpPr>
        <p:spPr>
          <a:xfrm rot="16200000" flipH="1" flipV="1">
            <a:off x="2295099" y="3261150"/>
            <a:ext cx="196115" cy="1141413"/>
          </a:xfrm>
          <a:prstGeom prst="curvedConnector3">
            <a:avLst>
              <a:gd name="adj1" fmla="val -116564"/>
            </a:avLst>
          </a:prstGeom>
          <a:ln w="38100">
            <a:solidFill>
              <a:schemeClr val="bg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Small loops (sub-tours) in the data that are preventing an acceptable answer  </a:t>
            </a:r>
          </a:p>
          <a:p>
            <a:r>
              <a:rPr lang="en-US" dirty="0" smtClean="0"/>
              <a:t>Solution: Add special constraints to each individual sub-tour.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r>
              <a:rPr lang="en-US" sz="2500" dirty="0" smtClean="0"/>
              <a:t>Retooling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9463" y="1524000"/>
            <a:ext cx="775493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chemeClr val="bg2"/>
                </a:solidFill>
              </a:rPr>
              <a:t>Determine Optimal Distribution for </a:t>
            </a:r>
            <a:r>
              <a:rPr lang="en-US" sz="2400" dirty="0" err="1" smtClean="0">
                <a:solidFill>
                  <a:schemeClr val="bg2"/>
                </a:solidFill>
              </a:rPr>
              <a:t>Juran</a:t>
            </a:r>
            <a:r>
              <a:rPr lang="en-US" sz="2400" dirty="0" smtClean="0">
                <a:solidFill>
                  <a:schemeClr val="bg2"/>
                </a:solidFill>
              </a:rPr>
              <a:t> Beer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Product Capacity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Distribution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Beer Varieties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Bar Selection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Calculation Assumptions</a:t>
            </a:r>
          </a:p>
          <a:p>
            <a:pPr lvl="1">
              <a:buFont typeface="Arial"/>
              <a:buChar char="•"/>
            </a:pPr>
            <a:endParaRPr lang="en-US" dirty="0" smtClean="0">
              <a:solidFill>
                <a:schemeClr val="bg2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chemeClr val="bg2"/>
                </a:solidFill>
              </a:rPr>
              <a:t>Determine Optimal Path for Enjoying </a:t>
            </a:r>
            <a:r>
              <a:rPr lang="en-US" sz="2400" dirty="0" err="1" smtClean="0">
                <a:solidFill>
                  <a:schemeClr val="bg2"/>
                </a:solidFill>
              </a:rPr>
              <a:t>Juran</a:t>
            </a:r>
            <a:r>
              <a:rPr lang="en-US" sz="2400" dirty="0" smtClean="0">
                <a:solidFill>
                  <a:schemeClr val="bg2"/>
                </a:solidFill>
              </a:rPr>
              <a:t> Beer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chemeClr val="bg2"/>
                </a:solidFill>
              </a:rPr>
              <a:t>Find Minimum Distance between Bars Serving </a:t>
            </a:r>
            <a:r>
              <a:rPr lang="en-US" dirty="0" err="1" smtClean="0">
                <a:solidFill>
                  <a:schemeClr val="bg2"/>
                </a:solidFill>
              </a:rPr>
              <a:t>Juran</a:t>
            </a:r>
            <a:r>
              <a:rPr lang="en-US" dirty="0" smtClean="0">
                <a:solidFill>
                  <a:schemeClr val="bg2"/>
                </a:solidFill>
              </a:rPr>
              <a:t> Beer</a:t>
            </a:r>
          </a:p>
          <a:p>
            <a:pPr lvl="1"/>
            <a:endParaRPr lang="en-US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50800"/>
            <a:ext cx="8115300" cy="467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30350"/>
            <a:ext cx="1111175" cy="46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176932"/>
            <a:ext cx="1022350" cy="41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3929915"/>
            <a:ext cx="1054100" cy="565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350" y="2756248"/>
            <a:ext cx="1022350" cy="351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3200400"/>
            <a:ext cx="552450" cy="563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1125" y="3733800"/>
            <a:ext cx="625475" cy="59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2700" y="2286000"/>
            <a:ext cx="673100" cy="4702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1295400"/>
            <a:ext cx="117475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3276600"/>
            <a:ext cx="564004" cy="435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9700" y="1882140"/>
            <a:ext cx="673100" cy="403860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stCxn id="7" idx="3"/>
            <a:endCxn id="8" idx="1"/>
          </p:cNvCxnSpPr>
          <p:nvPr/>
        </p:nvCxnSpPr>
        <p:spPr>
          <a:xfrm flipH="1">
            <a:off x="914400" y="2931759"/>
            <a:ext cx="368300" cy="550532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1"/>
            <a:endCxn id="9" idx="0"/>
          </p:cNvCxnSpPr>
          <p:nvPr/>
        </p:nvCxnSpPr>
        <p:spPr>
          <a:xfrm rot="10800000" flipH="1" flipV="1">
            <a:off x="914399" y="3482290"/>
            <a:ext cx="2049463" cy="251509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0"/>
            <a:endCxn id="7" idx="3"/>
          </p:cNvCxnSpPr>
          <p:nvPr/>
        </p:nvCxnSpPr>
        <p:spPr>
          <a:xfrm rot="16200000" flipV="1">
            <a:off x="1053497" y="3160962"/>
            <a:ext cx="998156" cy="53975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3"/>
            <a:endCxn id="4" idx="1"/>
          </p:cNvCxnSpPr>
          <p:nvPr/>
        </p:nvCxnSpPr>
        <p:spPr>
          <a:xfrm flipV="1">
            <a:off x="1955800" y="1765300"/>
            <a:ext cx="4521200" cy="755824"/>
          </a:xfrm>
          <a:prstGeom prst="straightConnector1">
            <a:avLst/>
          </a:prstGeom>
          <a:ln w="38100">
            <a:solidFill>
              <a:schemeClr val="bg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9" idx="0"/>
            <a:endCxn id="6" idx="0"/>
          </p:cNvCxnSpPr>
          <p:nvPr/>
        </p:nvCxnSpPr>
        <p:spPr>
          <a:xfrm rot="16200000" flipH="1" flipV="1">
            <a:off x="2295099" y="3261150"/>
            <a:ext cx="196115" cy="1141413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1" idx="3"/>
            <a:endCxn id="13" idx="1"/>
          </p:cNvCxnSpPr>
          <p:nvPr/>
        </p:nvCxnSpPr>
        <p:spPr>
          <a:xfrm>
            <a:off x="1784350" y="1504950"/>
            <a:ext cx="895350" cy="579120"/>
          </a:xfrm>
          <a:prstGeom prst="straightConnector1">
            <a:avLst/>
          </a:prstGeom>
          <a:ln w="38100">
            <a:solidFill>
              <a:schemeClr val="bg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5" idx="1"/>
          </p:cNvCxnSpPr>
          <p:nvPr/>
        </p:nvCxnSpPr>
        <p:spPr>
          <a:xfrm>
            <a:off x="5059804" y="3482290"/>
            <a:ext cx="1112396" cy="901017"/>
          </a:xfrm>
          <a:prstGeom prst="straightConnector1">
            <a:avLst/>
          </a:prstGeom>
          <a:ln w="38100">
            <a:solidFill>
              <a:schemeClr val="bg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 Crawl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 Small loops (sub-tours) in the data that are preventing an acceptable answer  </a:t>
            </a:r>
          </a:p>
          <a:p>
            <a:r>
              <a:rPr lang="en-US" dirty="0" smtClean="0"/>
              <a:t>Solution: Add special constraints to each individual sub-tour.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r>
              <a:rPr lang="en-US" sz="2500" dirty="0" smtClean="0"/>
              <a:t>Retooling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50800"/>
            <a:ext cx="8115300" cy="467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530350"/>
            <a:ext cx="1111175" cy="469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176932"/>
            <a:ext cx="1022350" cy="41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400" y="3929915"/>
            <a:ext cx="1054100" cy="565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350" y="2756248"/>
            <a:ext cx="1022350" cy="351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3200400"/>
            <a:ext cx="552450" cy="563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1125" y="3733800"/>
            <a:ext cx="625475" cy="5916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2700" y="2286000"/>
            <a:ext cx="673100" cy="4702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" y="1295400"/>
            <a:ext cx="1174750" cy="419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95800" y="3276600"/>
            <a:ext cx="564004" cy="435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9700" y="1882140"/>
            <a:ext cx="673100" cy="40386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1784350" y="2000250"/>
            <a:ext cx="895350" cy="611719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1" idx="3"/>
          </p:cNvCxnSpPr>
          <p:nvPr/>
        </p:nvCxnSpPr>
        <p:spPr>
          <a:xfrm rot="10800000">
            <a:off x="1784350" y="1504951"/>
            <a:ext cx="895350" cy="495301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3"/>
            <a:endCxn id="4" idx="1"/>
          </p:cNvCxnSpPr>
          <p:nvPr/>
        </p:nvCxnSpPr>
        <p:spPr>
          <a:xfrm>
            <a:off x="1784350" y="1504950"/>
            <a:ext cx="4692650" cy="26035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2" idx="0"/>
          </p:cNvCxnSpPr>
          <p:nvPr/>
        </p:nvCxnSpPr>
        <p:spPr>
          <a:xfrm rot="10800000" flipV="1">
            <a:off x="4777802" y="1765300"/>
            <a:ext cx="1699198" cy="1511299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5" idx="1"/>
          </p:cNvCxnSpPr>
          <p:nvPr/>
        </p:nvCxnSpPr>
        <p:spPr>
          <a:xfrm>
            <a:off x="5051998" y="3421282"/>
            <a:ext cx="1120202" cy="96202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9" idx="3"/>
          </p:cNvCxnSpPr>
          <p:nvPr/>
        </p:nvCxnSpPr>
        <p:spPr>
          <a:xfrm rot="10800000">
            <a:off x="3276601" y="4029634"/>
            <a:ext cx="2971801" cy="30006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0"/>
            <a:endCxn id="6" idx="0"/>
          </p:cNvCxnSpPr>
          <p:nvPr/>
        </p:nvCxnSpPr>
        <p:spPr>
          <a:xfrm rot="16200000" flipH="1" flipV="1">
            <a:off x="2295099" y="3261150"/>
            <a:ext cx="196115" cy="1141413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8" idx="3"/>
          </p:cNvCxnSpPr>
          <p:nvPr/>
        </p:nvCxnSpPr>
        <p:spPr>
          <a:xfrm rot="16200000" flipV="1">
            <a:off x="1442667" y="3506474"/>
            <a:ext cx="447624" cy="399257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7" idx="2"/>
          </p:cNvCxnSpPr>
          <p:nvPr/>
        </p:nvCxnSpPr>
        <p:spPr>
          <a:xfrm rot="10800000">
            <a:off x="771525" y="3107270"/>
            <a:ext cx="342504" cy="96603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0"/>
            <a:endCxn id="10" idx="1"/>
          </p:cNvCxnSpPr>
          <p:nvPr/>
        </p:nvCxnSpPr>
        <p:spPr>
          <a:xfrm rot="5400000" flipH="1" flipV="1">
            <a:off x="909550" y="2383099"/>
            <a:ext cx="235124" cy="511175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71498" y="5040868"/>
            <a:ext cx="33059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Total Distance: 8,311 Feet</a:t>
            </a:r>
            <a:endParaRPr lang="en-US" sz="2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Callout 1"/>
          <p:cNvSpPr/>
          <p:nvPr/>
        </p:nvSpPr>
        <p:spPr>
          <a:xfrm>
            <a:off x="2107842" y="838200"/>
            <a:ext cx="6807558" cy="4876800"/>
          </a:xfrm>
          <a:prstGeom prst="wedgeEllipseCallout">
            <a:avLst>
              <a:gd name="adj1" fmla="val -50671"/>
              <a:gd name="adj2" fmla="val 495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Any Questions?</a:t>
            </a:r>
          </a:p>
          <a:p>
            <a:pPr algn="ctr"/>
            <a:endParaRPr lang="en-US" sz="4400" dirty="0" smtClean="0"/>
          </a:p>
          <a:p>
            <a:pPr algn="ctr"/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124200" y="2964359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Good Discussion.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Assumptions For Optimal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600200"/>
            <a:ext cx="7583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PRODUCTION CAPACITY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err="1" smtClean="0">
                <a:solidFill>
                  <a:schemeClr val="bg2"/>
                </a:solidFill>
              </a:rPr>
              <a:t>Juran’s</a:t>
            </a:r>
            <a:r>
              <a:rPr lang="en-US" dirty="0" smtClean="0">
                <a:solidFill>
                  <a:schemeClr val="bg2"/>
                </a:solidFill>
              </a:rPr>
              <a:t> current capacity: 2 </a:t>
            </a:r>
            <a:r>
              <a:rPr lang="en-US" dirty="0" err="1" smtClean="0">
                <a:solidFill>
                  <a:schemeClr val="bg2"/>
                </a:solidFill>
              </a:rPr>
              <a:t>x</a:t>
            </a:r>
            <a:r>
              <a:rPr lang="en-US" dirty="0" smtClean="0">
                <a:solidFill>
                  <a:schemeClr val="bg2"/>
                </a:solidFill>
              </a:rPr>
              <a:t> 5 gallons per month = 80 bottles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Student led gift buys 4 more 5 gallon carboys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New monthly capacity: 6 x 5 gallon carboys= 240 bottles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Assumptions For Optimal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557277"/>
            <a:ext cx="758348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33"/>
                </a:solidFill>
              </a:rPr>
              <a:t>DISTRIBUTION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err="1" smtClean="0">
                <a:solidFill>
                  <a:srgbClr val="333333"/>
                </a:solidFill>
              </a:rPr>
              <a:t>Juran</a:t>
            </a:r>
            <a:r>
              <a:rPr lang="en-US" dirty="0" smtClean="0">
                <a:solidFill>
                  <a:srgbClr val="333333"/>
                </a:solidFill>
              </a:rPr>
              <a:t> is going to offer extra credit to MBA1s to come pick up a batch once a month and deliver it to Greenwich Village bars (</a:t>
            </a:r>
            <a:r>
              <a:rPr lang="en-US" dirty="0" err="1" smtClean="0">
                <a:solidFill>
                  <a:srgbClr val="333333"/>
                </a:solidFill>
              </a:rPr>
              <a:t>ie</a:t>
            </a:r>
            <a:r>
              <a:rPr lang="en-US" dirty="0" smtClean="0">
                <a:solidFill>
                  <a:srgbClr val="333333"/>
                </a:solidFill>
              </a:rPr>
              <a:t>. Cost = $0)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smtClean="0">
                <a:solidFill>
                  <a:srgbClr val="333333"/>
                </a:solidFill>
              </a:rPr>
              <a:t>BEERS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err="1" smtClean="0">
                <a:solidFill>
                  <a:srgbClr val="333333"/>
                </a:solidFill>
              </a:rPr>
              <a:t>Juran</a:t>
            </a:r>
            <a:r>
              <a:rPr lang="en-US" dirty="0" smtClean="0">
                <a:solidFill>
                  <a:srgbClr val="333333"/>
                </a:solidFill>
              </a:rPr>
              <a:t> offers an impressive array: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038600"/>
            <a:ext cx="7404100" cy="100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Assumptions For Optimal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557277"/>
            <a:ext cx="7583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33"/>
                </a:solidFill>
              </a:rPr>
              <a:t>BARS SELECTED FOR DELIVERY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251" y="2720575"/>
            <a:ext cx="2088473" cy="883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199" y="4176931"/>
            <a:ext cx="1921525" cy="77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3929915"/>
            <a:ext cx="1981200" cy="10635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75" y="3034605"/>
            <a:ext cx="1921525" cy="659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5144" y="2720575"/>
            <a:ext cx="1175592" cy="1112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2199282"/>
            <a:ext cx="1265104" cy="8838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2940" y="4952702"/>
            <a:ext cx="2207964" cy="7877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5800" y="3276599"/>
            <a:ext cx="1060056" cy="8180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2048" y="2199282"/>
            <a:ext cx="1265104" cy="7590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36686" y="3730218"/>
            <a:ext cx="1038340" cy="1059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Assumptions For Optimal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9463" y="1557277"/>
            <a:ext cx="7583488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33"/>
                </a:solidFill>
              </a:rPr>
              <a:t>DEMAND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smtClean="0">
                <a:solidFill>
                  <a:srgbClr val="333333"/>
                </a:solidFill>
              </a:rPr>
              <a:t>Normal demand in spring/fall (students)</a:t>
            </a:r>
          </a:p>
          <a:p>
            <a:r>
              <a:rPr lang="en-US" dirty="0" smtClean="0">
                <a:solidFill>
                  <a:srgbClr val="333333"/>
                </a:solidFill>
              </a:rPr>
              <a:t>Higher demand in winter (dark comfort beers)</a:t>
            </a:r>
          </a:p>
          <a:p>
            <a:r>
              <a:rPr lang="en-US" dirty="0" smtClean="0">
                <a:solidFill>
                  <a:srgbClr val="333333"/>
                </a:solidFill>
              </a:rPr>
              <a:t>Lower demand in summer (off-season)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smtClean="0">
                <a:solidFill>
                  <a:srgbClr val="333333"/>
                </a:solidFill>
              </a:rPr>
              <a:t>QUARTERLY BAR DELIVERY REQUIREMENTS</a:t>
            </a:r>
          </a:p>
          <a:p>
            <a:endParaRPr lang="en-US" dirty="0" smtClean="0">
              <a:solidFill>
                <a:srgbClr val="333333"/>
              </a:solidFill>
            </a:endParaRPr>
          </a:p>
          <a:p>
            <a:r>
              <a:rPr lang="en-US" dirty="0" smtClean="0">
                <a:solidFill>
                  <a:srgbClr val="333333"/>
                </a:solidFill>
              </a:rPr>
              <a:t>Minimum of 20 beers per category (light, medium, dark)</a:t>
            </a:r>
          </a:p>
          <a:p>
            <a:r>
              <a:rPr lang="en-US" dirty="0" smtClean="0">
                <a:solidFill>
                  <a:srgbClr val="333333"/>
                </a:solidFill>
              </a:rPr>
              <a:t>Maximum of 100 beers per bar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demand</a:t>
            </a:r>
            <a:endParaRPr lang="en-US" dirty="0"/>
          </a:p>
        </p:txBody>
      </p:sp>
      <p:pic>
        <p:nvPicPr>
          <p:cNvPr id="5" name="Picture 4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9130"/>
            <a:ext cx="9144000" cy="3291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and spring demand</a:t>
            </a:r>
            <a:endParaRPr lang="en-US" dirty="0"/>
          </a:p>
        </p:txBody>
      </p:sp>
      <p:pic>
        <p:nvPicPr>
          <p:cNvPr id="4" name="Picture 3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3325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Demand</a:t>
            </a:r>
            <a:endParaRPr lang="en-US" dirty="0"/>
          </a:p>
        </p:txBody>
      </p:sp>
      <p:pic>
        <p:nvPicPr>
          <p:cNvPr id="5" name="Picture 4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3290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259</TotalTime>
  <Words>395</Words>
  <Application>Microsoft Office PowerPoint</Application>
  <PresentationFormat>On-screen Show (4:3)</PresentationFormat>
  <Paragraphs>112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Precedent</vt:lpstr>
      <vt:lpstr>Juran Beer </vt:lpstr>
      <vt:lpstr>Project goals</vt:lpstr>
      <vt:lpstr>Key Assumptions For Optimal Distribution</vt:lpstr>
      <vt:lpstr>Key Assumptions For Optimal Distribution</vt:lpstr>
      <vt:lpstr>Key Assumptions For Optimal Distribution</vt:lpstr>
      <vt:lpstr>Key Assumptions For Optimal Distribution</vt:lpstr>
      <vt:lpstr>Winter demand</vt:lpstr>
      <vt:lpstr>Fall and spring demand</vt:lpstr>
      <vt:lpstr>Summer Demand</vt:lpstr>
      <vt:lpstr>Overall Demand</vt:lpstr>
      <vt:lpstr>Juran’s Beer Money</vt:lpstr>
      <vt:lpstr>Pac 10 Football Report</vt:lpstr>
      <vt:lpstr>Pac 10 Football Report</vt:lpstr>
      <vt:lpstr>Pub Crawl</vt:lpstr>
      <vt:lpstr>Slide 15</vt:lpstr>
      <vt:lpstr>Slide 16</vt:lpstr>
      <vt:lpstr>Slide 17</vt:lpstr>
      <vt:lpstr>Slide 18</vt:lpstr>
      <vt:lpstr>Pub Crawl</vt:lpstr>
      <vt:lpstr>Slide 20</vt:lpstr>
      <vt:lpstr>Pub Crawl</vt:lpstr>
      <vt:lpstr>Slide 22</vt:lpstr>
      <vt:lpstr>Slide 23</vt:lpstr>
    </vt:vector>
  </TitlesOfParts>
  <Company>Stern School of Business at NYU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Juran Beer </dc:title>
  <dc:creator>Andrew  Hoffman</dc:creator>
  <cp:lastModifiedBy> </cp:lastModifiedBy>
  <cp:revision>8</cp:revision>
  <dcterms:created xsi:type="dcterms:W3CDTF">2009-12-14T17:05:40Z</dcterms:created>
  <dcterms:modified xsi:type="dcterms:W3CDTF">2009-12-17T17:37:05Z</dcterms:modified>
</cp:coreProperties>
</file>